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9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4660"/>
  </p:normalViewPr>
  <p:slideViewPr>
    <p:cSldViewPr>
      <p:cViewPr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80F177-8F45-4D59-8327-4B8982B8DB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69E3D-22C5-4063-8760-801C1D3E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1052736"/>
            <a:ext cx="82150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Автоматизированный учет</a:t>
            </a:r>
            <a:b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процесса сопровождения семей с детьми </a:t>
            </a:r>
            <a:b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информационной системе </a:t>
            </a:r>
            <a:b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«Адресная социальная помощь»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7768" y="4725144"/>
            <a:ext cx="7854696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33CC"/>
                </a:solidFill>
              </a:rPr>
              <a:t>Заместитель министра труда и </a:t>
            </a:r>
          </a:p>
          <a:p>
            <a:pPr algn="r"/>
            <a:r>
              <a:rPr lang="ru-RU" b="1" dirty="0" smtClean="0">
                <a:solidFill>
                  <a:srgbClr val="0033CC"/>
                </a:solidFill>
              </a:rPr>
              <a:t>социальной защиты населения </a:t>
            </a:r>
          </a:p>
          <a:p>
            <a:pPr algn="r"/>
            <a:r>
              <a:rPr lang="ru-RU" b="1" dirty="0" smtClean="0">
                <a:solidFill>
                  <a:srgbClr val="0033CC"/>
                </a:solidFill>
              </a:rPr>
              <a:t>Забайкальского края</a:t>
            </a:r>
          </a:p>
          <a:p>
            <a:pPr algn="r"/>
            <a:r>
              <a:rPr lang="ru-RU" b="1" dirty="0" smtClean="0">
                <a:solidFill>
                  <a:srgbClr val="0033CC"/>
                </a:solidFill>
              </a:rPr>
              <a:t>Пояркова Зинаида Дмитриевна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Picture 3" descr="D:\обмен\знаки\гер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52" y="188640"/>
            <a:ext cx="1086512" cy="12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4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7793" b="4723"/>
          <a:stretch/>
        </p:blipFill>
        <p:spPr bwMode="auto">
          <a:xfrm>
            <a:off x="1919536" y="188640"/>
            <a:ext cx="842493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9536" y="5733256"/>
            <a:ext cx="86409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6153" b="5236"/>
          <a:stretch/>
        </p:blipFill>
        <p:spPr bwMode="auto">
          <a:xfrm>
            <a:off x="1847528" y="188640"/>
            <a:ext cx="820891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8968" y="1700808"/>
            <a:ext cx="89265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7795" b="32310"/>
          <a:stretch/>
        </p:blipFill>
        <p:spPr bwMode="auto">
          <a:xfrm>
            <a:off x="1919536" y="154344"/>
            <a:ext cx="8496944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7536" y="3645024"/>
            <a:ext cx="972108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6153" b="21440"/>
          <a:stretch/>
        </p:blipFill>
        <p:spPr bwMode="auto">
          <a:xfrm>
            <a:off x="1847528" y="332656"/>
            <a:ext cx="8640960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7528" y="4005064"/>
            <a:ext cx="864096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7179" b="60002"/>
          <a:stretch/>
        </p:blipFill>
        <p:spPr bwMode="auto">
          <a:xfrm>
            <a:off x="1919536" y="404664"/>
            <a:ext cx="820891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7708" y="1772816"/>
            <a:ext cx="3132348" cy="187220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6974" b="5237"/>
          <a:stretch/>
        </p:blipFill>
        <p:spPr bwMode="auto">
          <a:xfrm>
            <a:off x="1775520" y="188640"/>
            <a:ext cx="842493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31504" y="97468"/>
            <a:ext cx="8928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Признаки учета семьи и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гражданина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t="5744" b="4312"/>
          <a:stretch/>
        </p:blipFill>
        <p:spPr bwMode="auto">
          <a:xfrm>
            <a:off x="1847528" y="764704"/>
            <a:ext cx="828092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7688" y="2276872"/>
            <a:ext cx="2952328" cy="122413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7795" b="16839"/>
          <a:stretch/>
        </p:blipFill>
        <p:spPr bwMode="auto">
          <a:xfrm>
            <a:off x="1919536" y="188640"/>
            <a:ext cx="842493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1664" y="3645024"/>
            <a:ext cx="3528392" cy="5760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5538" b="34979"/>
          <a:stretch/>
        </p:blipFill>
        <p:spPr bwMode="auto">
          <a:xfrm>
            <a:off x="1703512" y="908720"/>
            <a:ext cx="849694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384" y="188640"/>
            <a:ext cx="1108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Для семьи, принятой на социальное сопровождение: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5640" y="5157192"/>
            <a:ext cx="201622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5640" y="5805264"/>
            <a:ext cx="201622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5640" y="5392766"/>
            <a:ext cx="2520280" cy="4124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5167" y="5004564"/>
            <a:ext cx="2520280" cy="2062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5640" y="6049986"/>
            <a:ext cx="2520280" cy="412498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35360" y="143193"/>
            <a:ext cx="1116124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Порядок автоматизированного учета процесса сопровождения семей с детьми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9596" y="12687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2 этап:  Внесение заявки на социальное сопровождение, формирование ИП ССС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5720" y="3933056"/>
            <a:ext cx="4824536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Формирование индивидуальной программы социального сопровождения семьи с детьми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492896"/>
            <a:ext cx="540060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Внесение заявки на социальное сопровождение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5720" y="5517232"/>
            <a:ext cx="48245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Заключение договора на социальное сопровождение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735960" y="34290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07968" y="501317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207568" y="-27384"/>
            <a:ext cx="8215064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Автоматизированная система</a:t>
            </a:r>
            <a:br>
              <a:rPr lang="ru-RU" sz="2800" cap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cap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«Адресная социальная помощь»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1704" y="1762358"/>
            <a:ext cx="68407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 разработчик </a:t>
            </a:r>
            <a:r>
              <a:rPr lang="ru-RU" sz="2000" b="1" dirty="0"/>
              <a:t>ООО «</a:t>
            </a:r>
            <a:r>
              <a:rPr lang="ru-RU" sz="2000" b="1" dirty="0" err="1"/>
              <a:t>СоцИнформТех</a:t>
            </a:r>
            <a:r>
              <a:rPr lang="ru-RU" sz="2000" b="1" dirty="0"/>
              <a:t>», г. Тула</a:t>
            </a:r>
            <a:br>
              <a:rPr lang="ru-RU" sz="2000" b="1" dirty="0"/>
            </a:br>
            <a:endParaRPr lang="ru-RU" sz="2000" b="1" dirty="0"/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 имеет </a:t>
            </a:r>
            <a:r>
              <a:rPr lang="ru-RU" sz="2000" b="1" dirty="0"/>
              <a:t>сертификат, выданный Федеральной службой безопасности и Федеральной службой по таможенному и экспортному контролю России по работе с персональными данными</a:t>
            </a:r>
            <a:br>
              <a:rPr lang="ru-RU" sz="2000" b="1" dirty="0"/>
            </a:br>
            <a:endParaRPr lang="ru-RU" sz="2000" b="1" dirty="0"/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 используется </a:t>
            </a:r>
            <a:r>
              <a:rPr lang="ru-RU" sz="2000" b="1" dirty="0"/>
              <a:t>в системе социальной защиты населения Забайкальского края с 1998 года</a:t>
            </a:r>
            <a:r>
              <a:rPr lang="en-US" sz="2000" b="1" dirty="0"/>
              <a:t> </a:t>
            </a:r>
            <a:r>
              <a:rPr lang="ru-RU" sz="2000" b="1" dirty="0"/>
              <a:t>для учета работы организаций социальной защиты по всем направлениям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3" descr="D:\обмен\знаки\гер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52" y="188640"/>
            <a:ext cx="1086512" cy="12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5745" b="56877"/>
          <a:stretch/>
        </p:blipFill>
        <p:spPr bwMode="auto">
          <a:xfrm>
            <a:off x="1559496" y="764704"/>
            <a:ext cx="954521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2820" y="4221088"/>
            <a:ext cx="2991292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6563" b="28005"/>
          <a:stretch/>
        </p:blipFill>
        <p:spPr bwMode="auto">
          <a:xfrm>
            <a:off x="983432" y="620688"/>
            <a:ext cx="9678530" cy="5652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0296" y="1952344"/>
            <a:ext cx="1008112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7589" b="27389"/>
          <a:stretch/>
        </p:blipFill>
        <p:spPr bwMode="auto">
          <a:xfrm>
            <a:off x="1199456" y="548680"/>
            <a:ext cx="9481053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3832" y="4221088"/>
            <a:ext cx="230425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8619" b="27509"/>
          <a:stretch/>
        </p:blipFill>
        <p:spPr bwMode="auto">
          <a:xfrm>
            <a:off x="1199456" y="764704"/>
            <a:ext cx="9509355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46004" y="1962206"/>
            <a:ext cx="194421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71545" y="2852936"/>
            <a:ext cx="648072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84" y="98629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Формирование индивидуальной программы социального сопровождения семьи с детьми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6666" b="13590"/>
          <a:stretch/>
        </p:blipFill>
        <p:spPr bwMode="auto">
          <a:xfrm>
            <a:off x="2097252" y="1212366"/>
            <a:ext cx="7527141" cy="4798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12024" y="2194018"/>
            <a:ext cx="2880320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5538" b="32928"/>
          <a:stretch/>
        </p:blipFill>
        <p:spPr bwMode="auto">
          <a:xfrm>
            <a:off x="2135559" y="908720"/>
            <a:ext cx="8081839" cy="4833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8088" y="4653136"/>
            <a:ext cx="2897264" cy="76243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1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6286" b="42877"/>
          <a:stretch/>
        </p:blipFill>
        <p:spPr bwMode="auto">
          <a:xfrm>
            <a:off x="1196739" y="980728"/>
            <a:ext cx="9651789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78263" y="2249003"/>
            <a:ext cx="1368152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2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6286" b="33506"/>
          <a:stretch/>
        </p:blipFill>
        <p:spPr bwMode="auto">
          <a:xfrm>
            <a:off x="1919536" y="260648"/>
            <a:ext cx="871019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40216" y="1628800"/>
            <a:ext cx="1368152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31904" y="5157192"/>
            <a:ext cx="864096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8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3728" b="8345"/>
          <a:stretch/>
        </p:blipFill>
        <p:spPr bwMode="auto">
          <a:xfrm>
            <a:off x="2063552" y="620688"/>
            <a:ext cx="803244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187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51384" y="84203"/>
            <a:ext cx="110892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Порядок автоматизированного учета процесса сопровождения семей с детьми</a:t>
            </a:r>
            <a:endParaRPr lang="ru-RU" sz="2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24" y="1231886"/>
            <a:ext cx="1051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3 этап: Учет выполнения мероприятий социального сопровождения семей с детьми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07568" y="2492896"/>
            <a:ext cx="8064896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Внесение информации о выполнении или невыполнении  мероприятий  социального сопровождения, причин невыполнения, оценка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429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 cstate="print"/>
          <a:srcRect t="7384" b="16928"/>
          <a:stretch/>
        </p:blipFill>
        <p:spPr bwMode="auto">
          <a:xfrm>
            <a:off x="1775520" y="188640"/>
            <a:ext cx="871296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2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5517" b="21550"/>
          <a:stretch/>
        </p:blipFill>
        <p:spPr bwMode="auto">
          <a:xfrm>
            <a:off x="2279576" y="723900"/>
            <a:ext cx="7344816" cy="5297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56040" y="4149080"/>
            <a:ext cx="864096" cy="1800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61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1584" y="116632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Социальный паспорт семьи</a:t>
            </a:r>
            <a:endParaRPr lang="ru-RU" sz="2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5385" b="14102"/>
          <a:stretch/>
        </p:blipFill>
        <p:spPr bwMode="auto">
          <a:xfrm>
            <a:off x="2279576" y="908721"/>
            <a:ext cx="7920880" cy="533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3752" y="2996952"/>
            <a:ext cx="1584176" cy="288032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0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-6" t="10256" r="50003" b="7949"/>
          <a:stretch/>
        </p:blipFill>
        <p:spPr bwMode="auto">
          <a:xfrm>
            <a:off x="3575720" y="620688"/>
            <a:ext cx="5040560" cy="5949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1584" y="44624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Социальный паспорт семьи</a:t>
            </a:r>
            <a:endParaRPr lang="ru-RU" sz="2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64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7691" r="54484" b="32052"/>
          <a:stretch/>
        </p:blipFill>
        <p:spPr bwMode="auto">
          <a:xfrm>
            <a:off x="3647728" y="666486"/>
            <a:ext cx="5184576" cy="5937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51584" y="116632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Социальный паспорт семьи</a:t>
            </a:r>
            <a:endParaRPr lang="ru-RU" sz="2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27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472" y="89014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Формирование различных форм отчетности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5385" b="42051"/>
          <a:stretch/>
        </p:blipFill>
        <p:spPr bwMode="auto">
          <a:xfrm>
            <a:off x="914376" y="1067518"/>
            <a:ext cx="993710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4010720" y="4883942"/>
            <a:ext cx="1739473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90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7436" b="19743"/>
          <a:stretch/>
        </p:blipFill>
        <p:spPr bwMode="auto">
          <a:xfrm>
            <a:off x="2063552" y="1124744"/>
            <a:ext cx="806489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431704" y="1540816"/>
            <a:ext cx="1656184" cy="720080"/>
          </a:xfrm>
          <a:prstGeom prst="wedgeRoundRectCallout">
            <a:avLst>
              <a:gd name="adj1" fmla="val -45126"/>
              <a:gd name="adj2" fmla="val 87897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Параметры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2665333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5385" b="20512"/>
          <a:stretch/>
        </p:blipFill>
        <p:spPr bwMode="auto">
          <a:xfrm>
            <a:off x="2063552" y="1052736"/>
            <a:ext cx="799288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431704" y="1540816"/>
            <a:ext cx="1949916" cy="720080"/>
          </a:xfrm>
          <a:prstGeom prst="wedgeRoundRectCallout">
            <a:avLst>
              <a:gd name="adj1" fmla="val -45126"/>
              <a:gd name="adj2" fmla="val 87897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Параметры запросов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059996" y="1559957"/>
            <a:ext cx="2916324" cy="720080"/>
          </a:xfrm>
          <a:prstGeom prst="wedgeRoundRectCallout">
            <a:avLst>
              <a:gd name="adj1" fmla="val 19881"/>
              <a:gd name="adj2" fmla="val 126812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Значения выбранных параметров запросов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44" y="98629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системой запросов для выборки различной информации из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670670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5385" b="21282"/>
          <a:stretch/>
        </p:blipFill>
        <p:spPr bwMode="auto">
          <a:xfrm>
            <a:off x="1487488" y="1052736"/>
            <a:ext cx="878497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408" y="44624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системой запросов для выборки различной информации из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2480638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128" y="116631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системой запросов для выборки различной информации из базы данных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124744"/>
            <a:ext cx="101830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816080" y="2636912"/>
            <a:ext cx="1656184" cy="925227"/>
          </a:xfrm>
          <a:prstGeom prst="wedgeRoundRectCallout">
            <a:avLst>
              <a:gd name="adj1" fmla="val -45126"/>
              <a:gd name="adj2" fmla="val 87897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Результат обработки запроса</a:t>
            </a:r>
          </a:p>
        </p:txBody>
      </p:sp>
    </p:spTree>
    <p:extLst>
      <p:ext uri="{BB962C8B-B14F-4D97-AF65-F5344CB8AC3E}">
        <p14:creationId xmlns:p14="http://schemas.microsoft.com/office/powerpoint/2010/main" val="4083005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198846"/>
            <a:ext cx="89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отчетами через раздел «Отчеты»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5386" b="5384"/>
          <a:stretch/>
        </p:blipFill>
        <p:spPr bwMode="auto">
          <a:xfrm>
            <a:off x="1703512" y="739822"/>
            <a:ext cx="8496944" cy="5803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4079776" y="1340768"/>
            <a:ext cx="1127405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4403320" y="3717032"/>
            <a:ext cx="1404156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0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7795" b="3697"/>
          <a:stretch/>
        </p:blipFill>
        <p:spPr bwMode="auto">
          <a:xfrm>
            <a:off x="1991544" y="935354"/>
            <a:ext cx="828092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360" y="114664"/>
            <a:ext cx="1123324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</a:rPr>
              <a:t>Информационная система АС АСП решает различные прикладные задачи системы социальной защиты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5641" b="18718"/>
          <a:stretch/>
        </p:blipFill>
        <p:spPr bwMode="auto">
          <a:xfrm>
            <a:off x="1307960" y="812046"/>
            <a:ext cx="9396409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7488" y="138517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отчетами через раздел «Отчеты»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0056440" y="1700808"/>
            <a:ext cx="425949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1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7436" b="6922"/>
          <a:stretch/>
        </p:blipFill>
        <p:spPr bwMode="auto">
          <a:xfrm>
            <a:off x="1847528" y="715296"/>
            <a:ext cx="8280920" cy="5812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7488" y="173093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отчетами через раздел «Отчеты»</a:t>
            </a:r>
          </a:p>
        </p:txBody>
      </p:sp>
    </p:spTree>
    <p:extLst>
      <p:ext uri="{BB962C8B-B14F-4D97-AF65-F5344CB8AC3E}">
        <p14:creationId xmlns:p14="http://schemas.microsoft.com/office/powerpoint/2010/main" val="1778133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7179" b="16154"/>
          <a:stretch/>
        </p:blipFill>
        <p:spPr bwMode="auto">
          <a:xfrm>
            <a:off x="1055440" y="836712"/>
            <a:ext cx="971524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5480" y="18864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отчетами через раздел «Отчеты»</a:t>
            </a:r>
          </a:p>
        </p:txBody>
      </p:sp>
    </p:spTree>
    <p:extLst>
      <p:ext uri="{BB962C8B-B14F-4D97-AF65-F5344CB8AC3E}">
        <p14:creationId xmlns:p14="http://schemas.microsoft.com/office/powerpoint/2010/main" val="3050798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51279" b="50256"/>
          <a:stretch/>
        </p:blipFill>
        <p:spPr bwMode="auto">
          <a:xfrm>
            <a:off x="2135560" y="908720"/>
            <a:ext cx="7344815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512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Работа с отчетами через раздел «Отчеты»</a:t>
            </a:r>
          </a:p>
        </p:txBody>
      </p:sp>
    </p:spTree>
    <p:extLst>
      <p:ext uri="{BB962C8B-B14F-4D97-AF65-F5344CB8AC3E}">
        <p14:creationId xmlns:p14="http://schemas.microsoft.com/office/powerpoint/2010/main" val="2268573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736" y="2571744"/>
            <a:ext cx="604360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Спасибо  за внимание!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999656" y="7072338"/>
            <a:ext cx="6858000" cy="71438"/>
          </a:xfrm>
        </p:spPr>
        <p:txBody>
          <a:bodyPr>
            <a:normAutofit fontScale="25000" lnSpcReduction="20000"/>
          </a:bodyPr>
          <a:lstStyle/>
          <a:p>
            <a:pPr marL="514350" indent="-514350" algn="r"/>
            <a:r>
              <a:rPr lang="ru-RU" b="1" dirty="0" smtClean="0">
                <a:solidFill>
                  <a:srgbClr val="003399"/>
                </a:solidFill>
              </a:rPr>
              <a:t> 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6" name="Picture 3" descr="D:\обмен\знаки\гер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52" y="188640"/>
            <a:ext cx="1086512" cy="12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8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877578" y="1196752"/>
            <a:ext cx="8482775" cy="4968552"/>
            <a:chOff x="236" y="2688"/>
            <a:chExt cx="11081" cy="6927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3677" y="2688"/>
              <a:ext cx="5150" cy="220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b="1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Министерство труда и социальной защиты населения Забайкальского края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260" y="7406"/>
              <a:ext cx="2497" cy="8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400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Районный ОСЗН (сервер базы данных)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3300" y="8790"/>
              <a:ext cx="1530" cy="70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600">
                  <a:latin typeface="Calibri" pitchFamily="34" charset="0"/>
                  <a:ea typeface="SimSun" pitchFamily="2" charset="-122"/>
                  <a:cs typeface="Arial" pitchFamily="34" charset="0"/>
                </a:rPr>
                <a:t>ГУСО 1</a:t>
              </a:r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5325" y="8910"/>
              <a:ext cx="1432" cy="70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600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ГУСО 2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8850" y="8085"/>
              <a:ext cx="1215" cy="70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600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ГУСО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187" y="6405"/>
              <a:ext cx="2545" cy="105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400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Районный ОСЗН (сервер базы данных)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254" y="6255"/>
              <a:ext cx="2563" cy="108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8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400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Районный ОСЗН (сервер базы данных)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236" y="7741"/>
              <a:ext cx="1239" cy="70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sz="1600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ГУСО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4876" y="5475"/>
              <a:ext cx="2728" cy="12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18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altLang="zh-CN" b="1" dirty="0">
                  <a:latin typeface="Calibri" pitchFamily="34" charset="0"/>
                  <a:ea typeface="SimSun" pitchFamily="2" charset="-122"/>
                  <a:cs typeface="Arial" pitchFamily="34" charset="0"/>
                </a:rPr>
                <a:t>Краевой центр социальной защиты населения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6" name="AutoShape 12"/>
            <p:cNvCxnSpPr>
              <a:cxnSpLocks noChangeShapeType="1"/>
              <a:stCxn id="1033" idx="0"/>
            </p:cNvCxnSpPr>
            <p:nvPr/>
          </p:nvCxnSpPr>
          <p:spPr bwMode="auto">
            <a:xfrm flipV="1">
              <a:off x="2536" y="4465"/>
              <a:ext cx="1418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  <a:stCxn id="1033" idx="0"/>
            </p:cNvCxnSpPr>
            <p:nvPr/>
          </p:nvCxnSpPr>
          <p:spPr bwMode="auto">
            <a:xfrm flipV="1">
              <a:off x="2536" y="5835"/>
              <a:ext cx="2415" cy="4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H="1" flipV="1">
              <a:off x="8050" y="4696"/>
              <a:ext cx="1130" cy="17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flipH="1" flipV="1">
              <a:off x="7674" y="6045"/>
              <a:ext cx="1506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flipV="1">
              <a:off x="4830" y="6600"/>
              <a:ext cx="855" cy="8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V="1">
              <a:off x="4830" y="4335"/>
              <a:ext cx="0" cy="3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1185" y="7005"/>
              <a:ext cx="780" cy="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V="1">
              <a:off x="4260" y="8505"/>
              <a:ext cx="765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 flipV="1">
              <a:off x="5325" y="8505"/>
              <a:ext cx="540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H="1" flipV="1">
              <a:off x="9345" y="7545"/>
              <a:ext cx="180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V="1">
              <a:off x="996" y="3829"/>
              <a:ext cx="2565" cy="6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 flipV="1">
              <a:off x="8857" y="3993"/>
              <a:ext cx="2460" cy="9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4" name="TextBox 23"/>
          <p:cNvSpPr txBox="1"/>
          <p:nvPr/>
        </p:nvSpPr>
        <p:spPr>
          <a:xfrm>
            <a:off x="479376" y="71258"/>
            <a:ext cx="1116124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dirty="0">
                <a:solidFill>
                  <a:srgbClr val="FF0000"/>
                </a:solidFill>
              </a:rPr>
              <a:t>Схема территориально распределенной базы данных автоматизированной системы</a:t>
            </a:r>
          </a:p>
          <a:p>
            <a:pPr algn="ctr">
              <a:lnSpc>
                <a:spcPts val="2700"/>
              </a:lnSpc>
            </a:pPr>
            <a:r>
              <a:rPr lang="ru-RU" sz="2800" b="1" dirty="0">
                <a:solidFill>
                  <a:srgbClr val="FF0000"/>
                </a:solidFill>
              </a:rPr>
              <a:t> «Адресная социальная помощь»</a:t>
            </a:r>
          </a:p>
        </p:txBody>
      </p:sp>
      <p:pic>
        <p:nvPicPr>
          <p:cNvPr id="1049" name="Picture 25" descr="http://itband.ru/wp-content/uploads/2016/07/Home-Serve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976" y="4615994"/>
            <a:ext cx="522188" cy="594196"/>
          </a:xfrm>
          <a:prstGeom prst="rect">
            <a:avLst/>
          </a:prstGeom>
          <a:noFill/>
        </p:spPr>
      </p:pic>
      <p:pic>
        <p:nvPicPr>
          <p:cNvPr id="26" name="Рисунок 25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0084" y="5301208"/>
            <a:ext cx="683629" cy="603002"/>
          </a:xfrm>
          <a:prstGeom prst="rect">
            <a:avLst/>
          </a:prstGeom>
        </p:spPr>
      </p:pic>
      <p:pic>
        <p:nvPicPr>
          <p:cNvPr id="27" name="Рисунок 26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5521" y="5445224"/>
            <a:ext cx="683629" cy="603002"/>
          </a:xfrm>
          <a:prstGeom prst="rect">
            <a:avLst/>
          </a:prstGeom>
        </p:spPr>
      </p:pic>
      <p:pic>
        <p:nvPicPr>
          <p:cNvPr id="28" name="Рисунок 27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0164" y="5877272"/>
            <a:ext cx="683629" cy="603002"/>
          </a:xfrm>
          <a:prstGeom prst="rect">
            <a:avLst/>
          </a:prstGeom>
        </p:spPr>
      </p:pic>
      <p:pic>
        <p:nvPicPr>
          <p:cNvPr id="29" name="Рисунок 28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0284" y="6138366"/>
            <a:ext cx="683629" cy="603002"/>
          </a:xfrm>
          <a:prstGeom prst="rect">
            <a:avLst/>
          </a:prstGeom>
        </p:spPr>
      </p:pic>
      <p:pic>
        <p:nvPicPr>
          <p:cNvPr id="30" name="Рисунок 29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8089" y="5229200"/>
            <a:ext cx="683629" cy="603002"/>
          </a:xfrm>
          <a:prstGeom prst="rect">
            <a:avLst/>
          </a:prstGeom>
        </p:spPr>
      </p:pic>
      <p:pic>
        <p:nvPicPr>
          <p:cNvPr id="31" name="Рисунок 30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8049" y="6021288"/>
            <a:ext cx="683629" cy="603002"/>
          </a:xfrm>
          <a:prstGeom prst="rect">
            <a:avLst/>
          </a:prstGeom>
        </p:spPr>
      </p:pic>
      <p:pic>
        <p:nvPicPr>
          <p:cNvPr id="32" name="Рисунок 31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971" y="3499269"/>
            <a:ext cx="683629" cy="603002"/>
          </a:xfrm>
          <a:prstGeom prst="rect">
            <a:avLst/>
          </a:prstGeom>
        </p:spPr>
      </p:pic>
      <p:pic>
        <p:nvPicPr>
          <p:cNvPr id="33" name="Рисунок 32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3793" y="4653136"/>
            <a:ext cx="683629" cy="603002"/>
          </a:xfrm>
          <a:prstGeom prst="rect">
            <a:avLst/>
          </a:prstGeom>
        </p:spPr>
      </p:pic>
      <p:pic>
        <p:nvPicPr>
          <p:cNvPr id="34" name="Рисунок 33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6121" y="4221088"/>
            <a:ext cx="683629" cy="603002"/>
          </a:xfrm>
          <a:prstGeom prst="rect">
            <a:avLst/>
          </a:prstGeom>
        </p:spPr>
      </p:pic>
      <p:pic>
        <p:nvPicPr>
          <p:cNvPr id="35" name="Рисунок 34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2225" y="5661248"/>
            <a:ext cx="683629" cy="603002"/>
          </a:xfrm>
          <a:prstGeom prst="rect">
            <a:avLst/>
          </a:prstGeom>
        </p:spPr>
      </p:pic>
      <p:pic>
        <p:nvPicPr>
          <p:cNvPr id="36" name="Рисунок 35" descr="fotolia_31544165_l-kop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8369" y="4869160"/>
            <a:ext cx="683629" cy="603002"/>
          </a:xfrm>
          <a:prstGeom prst="rect">
            <a:avLst/>
          </a:prstGeom>
        </p:spPr>
      </p:pic>
      <p:pic>
        <p:nvPicPr>
          <p:cNvPr id="37" name="Picture 25" descr="http://itband.ru/wp-content/uploads/2016/07/Home-Serve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96" y="5013176"/>
            <a:ext cx="522188" cy="594196"/>
          </a:xfrm>
          <a:prstGeom prst="rect">
            <a:avLst/>
          </a:prstGeom>
          <a:noFill/>
        </p:spPr>
      </p:pic>
      <p:pic>
        <p:nvPicPr>
          <p:cNvPr id="38" name="Picture 25" descr="http://itband.ru/wp-content/uploads/2016/07/Home-Serve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448" y="4296048"/>
            <a:ext cx="522188" cy="59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38796" b="25414"/>
          <a:stretch/>
        </p:blipFill>
        <p:spPr bwMode="auto">
          <a:xfrm>
            <a:off x="2021918" y="2669916"/>
            <a:ext cx="8280920" cy="2271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360" y="188640"/>
            <a:ext cx="1123324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</a:rPr>
              <a:t>В 2016 году , на средства Фонда поддержки детей, находящихся в трудной жизненной ситуации, приобретен программный комплекс, позволяющий вести учет сопровождаемых семей и предоставляемых им 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0170" y="3429000"/>
            <a:ext cx="194421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3352" y="120505"/>
            <a:ext cx="11305256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Порядок автоматизированного учета процесса сопровождения семей с детьми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40" y="1062598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 этап:  Постановка семьи на учет в базе данных АС АСП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88088" y="1916832"/>
            <a:ext cx="280831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Заявление семьи на социальное сопровождение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3552" y="1916832"/>
            <a:ext cx="331236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Выявление семьи, нуждающейся в социальном сопровождении</a:t>
            </a:r>
          </a:p>
          <a:p>
            <a:pPr algn="ctr"/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95800" y="4005064"/>
            <a:ext cx="374441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Постановка семьи на учет – формирование электронного личного дела на каждого члена семьи (карточки учета гражданина)</a:t>
            </a: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5519936" y="2708919"/>
            <a:ext cx="1296144" cy="122413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8001" b="3800"/>
          <a:stretch/>
        </p:blipFill>
        <p:spPr bwMode="auto">
          <a:xfrm>
            <a:off x="1775520" y="188640"/>
            <a:ext cx="8568952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5520" y="1268760"/>
            <a:ext cx="936104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5947" b="34363"/>
          <a:stretch/>
        </p:blipFill>
        <p:spPr bwMode="auto">
          <a:xfrm>
            <a:off x="1775520" y="260648"/>
            <a:ext cx="871296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512" y="2132856"/>
            <a:ext cx="972108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9">
      <a:dk1>
        <a:sysClr val="windowText" lastClr="000000"/>
      </a:dk1>
      <a:lt1>
        <a:srgbClr val="E5F5D7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591</TotalTime>
  <Words>363</Words>
  <Application>Microsoft Office PowerPoint</Application>
  <PresentationFormat>Произвольный</PresentationFormat>
  <Paragraphs>57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Эркер</vt:lpstr>
      <vt:lpstr>Автоматизированный учет процесса сопровождения семей с детьми  в информационной системе  «Адресная социальная помощь»</vt:lpstr>
      <vt:lpstr>Автоматизированная система «Адресная социальная помощь»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Автоматизированный учет процесса сопровождения семей с детьми в  информационной системе  «Адресная социальная помощь»</dc:title>
  <dc:creator>asu8</dc:creator>
  <cp:lastModifiedBy>Ульянова Ольга Вячеславовна</cp:lastModifiedBy>
  <cp:revision>48</cp:revision>
  <dcterms:created xsi:type="dcterms:W3CDTF">2017-06-23T01:08:09Z</dcterms:created>
  <dcterms:modified xsi:type="dcterms:W3CDTF">2017-07-06T06:40:08Z</dcterms:modified>
</cp:coreProperties>
</file>